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5"/>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48" r:id="rId17"/>
    <p:sldId id="449" r:id="rId18"/>
    <p:sldId id="450" r:id="rId19"/>
    <p:sldId id="451" r:id="rId20"/>
    <p:sldId id="514"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511" r:id="rId45"/>
    <p:sldId id="509" r:id="rId46"/>
    <p:sldId id="322" r:id="rId47"/>
    <p:sldId id="325" r:id="rId48"/>
    <p:sldId id="358" r:id="rId49"/>
    <p:sldId id="518" r:id="rId50"/>
    <p:sldId id="360" r:id="rId51"/>
    <p:sldId id="328" r:id="rId52"/>
    <p:sldId id="329" r:id="rId53"/>
    <p:sldId id="330" r:id="rId54"/>
    <p:sldId id="331" r:id="rId55"/>
    <p:sldId id="332" r:id="rId56"/>
    <p:sldId id="333" r:id="rId57"/>
    <p:sldId id="334" r:id="rId58"/>
    <p:sldId id="336" r:id="rId59"/>
    <p:sldId id="337" r:id="rId60"/>
    <p:sldId id="338" r:id="rId61"/>
    <p:sldId id="340" r:id="rId62"/>
    <p:sldId id="503" r:id="rId63"/>
    <p:sldId id="516" r:id="rId64"/>
    <p:sldId id="339" r:id="rId65"/>
    <p:sldId id="519" r:id="rId66"/>
    <p:sldId id="342" r:id="rId67"/>
    <p:sldId id="343" r:id="rId68"/>
    <p:sldId id="344" r:id="rId69"/>
    <p:sldId id="345" r:id="rId70"/>
    <p:sldId id="513" r:id="rId71"/>
    <p:sldId id="390" r:id="rId72"/>
    <p:sldId id="391" r:id="rId73"/>
    <p:sldId id="393" r:id="rId74"/>
    <p:sldId id="515" r:id="rId75"/>
    <p:sldId id="494" r:id="rId76"/>
    <p:sldId id="512" r:id="rId77"/>
    <p:sldId id="472" r:id="rId78"/>
    <p:sldId id="496" r:id="rId79"/>
    <p:sldId id="481" r:id="rId80"/>
    <p:sldId id="491" r:id="rId81"/>
    <p:sldId id="313" r:id="rId82"/>
    <p:sldId id="315" r:id="rId83"/>
    <p:sldId id="316" r:id="rId84"/>
    <p:sldId id="517" r:id="rId85"/>
    <p:sldId id="505" r:id="rId86"/>
    <p:sldId id="504" r:id="rId87"/>
    <p:sldId id="502" r:id="rId88"/>
    <p:sldId id="495" r:id="rId89"/>
    <p:sldId id="492" r:id="rId90"/>
    <p:sldId id="484" r:id="rId91"/>
    <p:sldId id="489" r:id="rId92"/>
    <p:sldId id="490" r:id="rId93"/>
    <p:sldId id="510"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1"/>
    <p:restoredTop sz="80478"/>
  </p:normalViewPr>
  <p:slideViewPr>
    <p:cSldViewPr snapToGrid="0" snapToObjects="1">
      <p:cViewPr>
        <p:scale>
          <a:sx n="97" d="100"/>
          <a:sy n="97" d="100"/>
        </p:scale>
        <p:origin x="960" y="-12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 talk a little more about how it relates to microscopy </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 formula explain</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a:t>
            </a:r>
            <a:r>
              <a:rPr lang="en-US" baseline="0" dirty="0" smtClean="0"/>
              <a:t>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smtClean="0"/>
              <a:t>://</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a:t>
            </a:r>
            <a:r>
              <a:rPr lang="en-US" baseline="0" dirty="0" smtClean="0"/>
              <a:t>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a:t>
            </a:r>
            <a:r>
              <a:rPr lang="en-US" baseline="0" dirty="0" smtClean="0"/>
              <a:t>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a:t>
            </a:r>
            <a:r>
              <a:rPr lang="en-US" baseline="0" dirty="0" smtClean="0"/>
              <a:t>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a:t>
            </a:r>
            <a:r>
              <a:rPr lang="en-US" baseline="0" dirty="0" smtClean="0"/>
              <a:t>that is </a:t>
            </a:r>
            <a:r>
              <a:rPr lang="en-US" baseline="0" dirty="0" err="1" smtClean="0"/>
              <a:t>shwon</a:t>
            </a:r>
            <a:r>
              <a:rPr lang="en-US" baseline="0" dirty="0" smtClean="0"/>
              <a:t> in this plot</a:t>
            </a:r>
          </a:p>
          <a:p>
            <a:r>
              <a:rPr lang="en-US" baseline="0" dirty="0" smtClean="0"/>
              <a:t>, </a:t>
            </a:r>
            <a:r>
              <a:rPr lang="en-US" baseline="0" dirty="0" smtClean="0"/>
              <a:t>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17112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a:t>
            </a:r>
            <a:r>
              <a:rPr lang="en-US" baseline="0" dirty="0" smtClean="0"/>
              <a:t>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50</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a:t>
            </a:r>
            <a:r>
              <a:rPr lang="en-US" baseline="0" dirty="0" smtClean="0"/>
              <a:t>grid is similar to this patch</a:t>
            </a:r>
          </a:p>
          <a:p>
            <a:endParaRPr lang="en-US" baseline="0" dirty="0" smtClean="0"/>
          </a:p>
          <a:p>
            <a:r>
              <a:rPr lang="en-US" baseline="0" dirty="0" smtClean="0"/>
              <a:t>To </a:t>
            </a:r>
            <a:r>
              <a:rPr lang="en-US" baseline="0" dirty="0" smtClean="0"/>
              <a:t>generate </a:t>
            </a:r>
            <a:r>
              <a:rPr lang="en-US" baseline="0" dirty="0" smtClean="0"/>
              <a:t>the set of patches, one approach that </a:t>
            </a:r>
            <a:r>
              <a:rPr lang="en-US" baseline="0" dirty="0" smtClean="0"/>
              <a:t>actually </a:t>
            </a:r>
            <a:r>
              <a:rPr lang="en-US" baseline="0" dirty="0" smtClean="0"/>
              <a:t>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a:t>
            </a:r>
            <a:r>
              <a:rPr lang="en-US" baseline="0" dirty="0" smtClean="0"/>
              <a:t>images, each curve being one method for generating patches</a:t>
            </a:r>
          </a:p>
          <a:p>
            <a:endParaRPr lang="en-US" baseline="0" dirty="0" smtClean="0"/>
          </a:p>
          <a:p>
            <a:r>
              <a:rPr lang="en-US" baseline="0" dirty="0" smtClean="0"/>
              <a:t>here </a:t>
            </a:r>
            <a:r>
              <a:rPr lang="en-US" baseline="0" dirty="0" smtClean="0"/>
              <a:t>we also tried to make a patch generated from k-</a:t>
            </a:r>
            <a:r>
              <a:rPr lang="en-US" baseline="0" dirty="0" err="1" smtClean="0"/>
              <a:t>menas</a:t>
            </a:r>
            <a:r>
              <a:rPr lang="en-US" baseline="0" dirty="0" smtClean="0"/>
              <a:t> on MNIST handwritten digit </a:t>
            </a:r>
            <a:r>
              <a:rPr lang="en-US" baseline="0" dirty="0" smtClean="0"/>
              <a:t>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smtClean="0"/>
              <a:t>First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397890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70</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75</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80</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82</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84</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85</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86</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87</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89</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90</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91</a:t>
            </a:fld>
            <a:endParaRPr lang="en-US"/>
          </a:p>
        </p:txBody>
      </p:sp>
    </p:spTree>
    <p:extLst>
      <p:ext uri="{BB962C8B-B14F-4D97-AF65-F5344CB8AC3E}">
        <p14:creationId xmlns:p14="http://schemas.microsoft.com/office/powerpoint/2010/main" val="16266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2.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microsoft.com/office/2007/relationships/media" Target="../media/media2.mpeg"/><Relationship Id="rId2" Type="http://schemas.openxmlformats.org/officeDocument/2006/relationships/video" Target="../media/media2.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8.xml"/><Relationship Id="rId5" Type="http://schemas.openxmlformats.org/officeDocument/2006/relationships/image" Target="../media/image43.png"/><Relationship Id="rId6" Type="http://schemas.openxmlformats.org/officeDocument/2006/relationships/image" Target="../media/image44.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emf"/><Relationship Id="rId6"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package" Target="../embeddings/Microsoft_Word_Document1.docx"/><Relationship Id="rId5" Type="http://schemas.openxmlformats.org/officeDocument/2006/relationships/image" Target="../media/image49.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0.xml"/><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3.emf"/></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emf"/><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1"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6.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7.emf"/></Relationships>
</file>

<file path=ppt/slides/_rels/slide62.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4.emf"/></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16.emf"/></Relationships>
</file>

<file path=ppt/slides/_rels/slide68.x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40.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7.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image" Target="../media/image135.emf"/><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37.png"/><Relationship Id="rId7" Type="http://schemas.openxmlformats.org/officeDocument/2006/relationships/image" Target="../media/image30.png"/><Relationship Id="rId8" Type="http://schemas.openxmlformats.org/officeDocument/2006/relationships/image" Target="../media/image138.png"/><Relationship Id="rId1" Type="http://schemas.microsoft.com/office/2007/relationships/media" Target="../media/media2.mpeg"/><Relationship Id="rId2" Type="http://schemas.openxmlformats.org/officeDocument/2006/relationships/video" Target="../media/media2.m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endParaRPr lang="en-US" sz="2500" dirty="0"/>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16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17</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18</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43941" y="3360081"/>
            <a:ext cx="6819473"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366650" y="6046281"/>
            <a:ext cx="1623871" cy="369332"/>
          </a:xfrm>
          <a:prstGeom prst="rect">
            <a:avLst/>
          </a:prstGeom>
          <a:noFill/>
        </p:spPr>
        <p:txBody>
          <a:bodyPr wrap="square" rtlCol="0">
            <a:spAutoFit/>
          </a:bodyPr>
          <a:lstStyle/>
          <a:p>
            <a:r>
              <a:rPr lang="en-US" dirty="0" smtClean="0"/>
              <a:t>Binary map </a:t>
            </a:r>
            <a:endParaRPr lang="en-US" dirty="0"/>
          </a:p>
        </p:txBody>
      </p:sp>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913"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endParaRPr lang="en-US" dirty="0" smtClean="0"/>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endParaRPr lang="en-US" dirty="0" smtClean="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a:t>
            </a:r>
            <a:r>
              <a:rPr lang="en-US" sz="2500" dirty="0" smtClean="0"/>
              <a:t>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endParaRPr lang="en-US" sz="2500" dirty="0" smtClean="0">
              <a:latin typeface="Calibri" charset="0"/>
              <a:ea typeface="Calibri" charset="0"/>
              <a:cs typeface="Calibri" charset="0"/>
            </a:endParaRPr>
          </a:p>
          <a:p>
            <a:r>
              <a:rPr lang="en-US" sz="2500" i="1" dirty="0" smtClean="0">
                <a:latin typeface="Cambria Math" charset="0"/>
                <a:ea typeface="Cambria Math" charset="0"/>
                <a:cs typeface="Cambria Math" charset="0"/>
              </a:rPr>
              <a:t>C</a:t>
            </a:r>
            <a:r>
              <a:rPr lang="en-US" sz="2500" dirty="0" smtClean="0"/>
              <a:t>: payload </a:t>
            </a:r>
            <a:r>
              <a:rPr lang="en-US" sz="2500" dirty="0" smtClean="0"/>
              <a:t>size of </a:t>
            </a:r>
            <a:r>
              <a:rPr lang="en-US" sz="2500" dirty="0" smtClean="0"/>
              <a:t>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a:t>
            </a:r>
            <a:r>
              <a:rPr lang="en-US" sz="2500" dirty="0" smtClean="0"/>
              <a:t>: beacon lifetime </a:t>
            </a:r>
            <a:endParaRPr lang="en-US" sz="2500" dirty="0"/>
          </a:p>
        </p:txBody>
      </p:sp>
      <mc:AlternateContent xmlns:mc="http://schemas.openxmlformats.org/markup-compatibility/2006">
        <mc:Choice xmlns:a14="http://schemas.microsoft.com/office/drawing/2010/main"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solidFill>
                  <a:schemeClr val="bg2"/>
                </a:solidFill>
              </a:rPr>
              <a:t>3. Virtual object motion data, visual feature data </a:t>
            </a:r>
          </a:p>
          <a:p>
            <a:pPr marL="0" indent="0">
              <a:buNone/>
            </a:pPr>
            <a:r>
              <a:rPr lang="en-US" sz="2500" dirty="0">
                <a:solidFill>
                  <a:schemeClr val="bg2"/>
                </a:solidFill>
              </a:rPr>
              <a:t> </a:t>
            </a:r>
            <a:r>
              <a:rPr lang="en-US" sz="2500" dirty="0" smtClean="0">
                <a:solidFill>
                  <a:schemeClr val="bg2"/>
                </a:solidFill>
              </a:rPr>
              <a:t>    Mobile Augmented Reality using</a:t>
            </a:r>
          </a:p>
          <a:p>
            <a:pPr marL="0" indent="0">
              <a:buNone/>
            </a:pPr>
            <a:r>
              <a:rPr lang="en-US" sz="2500" dirty="0" smtClean="0">
                <a:solidFill>
                  <a:schemeClr val="bg2"/>
                </a:solidFill>
              </a:rPr>
              <a:t>     BLE (MARBLE)</a:t>
            </a:r>
            <a:endParaRPr lang="en-US" sz="2500" dirty="0">
              <a:solidFill>
                <a:schemeClr val="bg2"/>
              </a:solidFill>
            </a:endParaRPr>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49</a:t>
            </a:fld>
            <a:endParaRPr lang="en-US"/>
          </a:p>
        </p:txBody>
      </p:sp>
      <p:pic>
        <p:nvPicPr>
          <p:cNvPr id="14" name="Picture 13" descr="fig1.png"/>
          <p:cNvPicPr>
            <a:picLocks noChangeAspect="1"/>
          </p:cNvPicPr>
          <p:nvPr/>
        </p:nvPicPr>
        <p:blipFill>
          <a:blip r:embed="rId5">
            <a:alphaModFix amt="18000"/>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mt="29000"/>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alphaModFix amt="30000"/>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alphaModFix amt="28000"/>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alphaModFix amt="26000"/>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alphaModFix amt="27000"/>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72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22" name="TextBox 21"/>
          <p:cNvSpPr txBox="1"/>
          <p:nvPr/>
        </p:nvSpPr>
        <p:spPr>
          <a:xfrm>
            <a:off x="874640" y="4434045"/>
            <a:ext cx="1447595"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200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22307"/>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53</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54</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58</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t>
            </a:r>
            <a:r>
              <a:rPr lang="en-US" dirty="0" smtClean="0"/>
              <a:t>the best </a:t>
            </a:r>
            <a:r>
              <a:rPr lang="en-US" dirty="0" smtClean="0"/>
              <a:t>encoding </a:t>
            </a:r>
            <a:r>
              <a:rPr lang="en-US" dirty="0" smtClean="0"/>
              <a:t>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65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35633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25823" y="4163538"/>
            <a:ext cx="1447595" cy="400110"/>
          </a:xfrm>
          <a:prstGeom prst="rect">
            <a:avLst/>
          </a:prstGeom>
          <a:noFill/>
        </p:spPr>
        <p:txBody>
          <a:bodyPr wrap="square" rtlCol="0">
            <a:spAutoFit/>
          </a:bodyPr>
          <a:lstStyle/>
          <a:p>
            <a:r>
              <a:rPr lang="en-US" sz="2000" b="1" smtClean="0">
                <a:latin typeface="Helvetica" charset="0"/>
                <a:ea typeface="Helvetica" charset="0"/>
                <a:cs typeface="Helvetica" charset="0"/>
              </a:rPr>
              <a:t>100</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70</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74</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87</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1724" y="1985488"/>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New:</a:t>
            </a:r>
          </a:p>
          <a:p>
            <a:r>
              <a:rPr lang="en-US" sz="3800" i="1" dirty="0" smtClean="0"/>
              <a:t> </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81771" y="3542674"/>
            <a:ext cx="1353299" cy="646331"/>
          </a:xfrm>
          <a:prstGeom prst="rect">
            <a:avLst/>
          </a:prstGeom>
          <a:noFill/>
        </p:spPr>
        <p:txBody>
          <a:bodyPr wrap="square" rtlCol="0">
            <a:spAutoFit/>
          </a:bodyPr>
          <a:lstStyle/>
          <a:p>
            <a:pPr algn="ctr"/>
            <a:r>
              <a:rPr lang="en-US" dirty="0" smtClean="0"/>
              <a:t>Original information</a:t>
            </a:r>
          </a:p>
        </p:txBody>
      </p:sp>
      <p:cxnSp>
        <p:nvCxnSpPr>
          <p:cNvPr id="18" name="Straight Connector 17"/>
          <p:cNvCxnSpPr/>
          <p:nvPr/>
        </p:nvCxnSpPr>
        <p:spPr>
          <a:xfrm>
            <a:off x="6848740" y="32292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70388" y="32415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5232448" y="2587182"/>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16" name="TextBox 15"/>
              <p:cNvSpPr txBox="1">
                <a:spLocks noRot="1" noChangeAspect="1" noMove="1" noResize="1" noEditPoints="1" noAdjustHandles="1" noChangeArrowheads="1" noChangeShapeType="1" noTextEdit="1"/>
              </p:cNvSpPr>
              <p:nvPr/>
            </p:nvSpPr>
            <p:spPr>
              <a:xfrm>
                <a:off x="5232448" y="2587182"/>
                <a:ext cx="3619773"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20" name="TextBox 19"/>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90</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92</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93</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21831</TotalTime>
  <Words>7144</Words>
  <Application>Microsoft Macintosh PowerPoint</Application>
  <PresentationFormat>On-screen Show (4:3)</PresentationFormat>
  <Paragraphs>1099</Paragraphs>
  <Slides>93</Slides>
  <Notes>90</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8"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979</cp:revision>
  <dcterms:created xsi:type="dcterms:W3CDTF">2017-02-13T04:25:39Z</dcterms:created>
  <dcterms:modified xsi:type="dcterms:W3CDTF">2017-04-03T16:38:55Z</dcterms:modified>
</cp:coreProperties>
</file>